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16" r:id="rId1"/>
  </p:sldMasterIdLst>
  <p:notesMasterIdLst>
    <p:notesMasterId r:id="rId32"/>
  </p:notesMasterIdLst>
  <p:sldIdLst>
    <p:sldId id="256" r:id="rId2"/>
    <p:sldId id="297" r:id="rId3"/>
    <p:sldId id="257" r:id="rId4"/>
    <p:sldId id="276" r:id="rId5"/>
    <p:sldId id="281" r:id="rId6"/>
    <p:sldId id="288" r:id="rId7"/>
    <p:sldId id="290" r:id="rId8"/>
    <p:sldId id="258" r:id="rId9"/>
    <p:sldId id="260" r:id="rId10"/>
    <p:sldId id="267" r:id="rId11"/>
    <p:sldId id="273" r:id="rId12"/>
    <p:sldId id="299" r:id="rId13"/>
    <p:sldId id="264" r:id="rId14"/>
    <p:sldId id="277" r:id="rId15"/>
    <p:sldId id="292" r:id="rId16"/>
    <p:sldId id="293" r:id="rId17"/>
    <p:sldId id="265" r:id="rId18"/>
    <p:sldId id="275" r:id="rId19"/>
    <p:sldId id="268" r:id="rId20"/>
    <p:sldId id="271" r:id="rId21"/>
    <p:sldId id="263" r:id="rId22"/>
    <p:sldId id="278" r:id="rId23"/>
    <p:sldId id="285" r:id="rId24"/>
    <p:sldId id="296" r:id="rId25"/>
    <p:sldId id="303" r:id="rId26"/>
    <p:sldId id="302" r:id="rId27"/>
    <p:sldId id="300" r:id="rId28"/>
    <p:sldId id="295" r:id="rId29"/>
    <p:sldId id="270" r:id="rId30"/>
    <p:sldId id="294" r:id="rId31"/>
  </p:sldIdLst>
  <p:sldSz cx="12192000" cy="6858000"/>
  <p:notesSz cx="6858000" cy="9144000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Calibri Light" panose="020F0302020204030204" pitchFamily="34" charset="0"/>
      <p:regular r:id="rId37"/>
      <p:italic r:id="rId38"/>
    </p:embeddedFont>
    <p:embeddedFont>
      <p:font typeface="Consolas" panose="020B0609020204030204" pitchFamily="49" charset="0"/>
      <p:regular r:id="rId39"/>
      <p:bold r:id="rId40"/>
      <p:italic r:id="rId41"/>
      <p:boldItalic r:id="rId4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  <a:srgbClr val="9682C9"/>
    <a:srgbClr val="7F6EA9"/>
    <a:srgbClr val="F6F6F6"/>
    <a:srgbClr val="949EE4"/>
    <a:srgbClr val="5759BA"/>
    <a:srgbClr val="7880B8"/>
    <a:srgbClr val="6B71B9"/>
    <a:srgbClr val="E36946"/>
    <a:srgbClr val="90BE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81"/>
    <p:restoredTop sz="94694"/>
  </p:normalViewPr>
  <p:slideViewPr>
    <p:cSldViewPr snapToGrid="0" snapToObjects="1">
      <p:cViewPr varScale="1">
        <p:scale>
          <a:sx n="100" d="100"/>
          <a:sy n="100" d="100"/>
        </p:scale>
        <p:origin x="160" y="776"/>
      </p:cViewPr>
      <p:guideLst/>
    </p:cSldViewPr>
  </p:slideViewPr>
  <p:outlineViewPr>
    <p:cViewPr>
      <p:scale>
        <a:sx n="33" d="100"/>
        <a:sy n="33" d="100"/>
      </p:scale>
      <p:origin x="0" y="-148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9.fntdata"/></Relationships>
</file>

<file path=ppt/media/image1.tiff>
</file>

<file path=ppt/media/image10.png>
</file>

<file path=ppt/media/image11.tiff>
</file>

<file path=ppt/media/image12.tiff>
</file>

<file path=ppt/media/image13.png>
</file>

<file path=ppt/media/image14.svg>
</file>

<file path=ppt/media/image15.tiff>
</file>

<file path=ppt/media/image16.tiff>
</file>

<file path=ppt/media/image17.tiff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3.tiff>
</file>

<file path=ppt/media/image4.tiff>
</file>

<file path=ppt/media/image5.tiff>
</file>

<file path=ppt/media/image6.jpeg>
</file>

<file path=ppt/media/image7.tiff>
</file>

<file path=ppt/media/image8.tiff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1F6A0A-9DFD-2143-A386-0BE59CDCD54B}" type="datetimeFigureOut">
              <a:rPr lang="en-US" smtClean="0"/>
              <a:t>7/10/19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82E28F-751A-9246-9E32-14A4FE52E9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805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0230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177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1474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5390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442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812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40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371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509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896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235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214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441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221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88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867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188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301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7" Type="http://schemas.openxmlformats.org/officeDocument/2006/relationships/hyperlink" Target="http://www.flaticon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flaticon.com/authors/smashicons" TargetMode="Externa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3.tiff"/><Relationship Id="rId7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4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4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4.tiff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.tiff"/><Relationship Id="rId5" Type="http://schemas.openxmlformats.org/officeDocument/2006/relationships/image" Target="../media/image2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ijlyttle.shinyapps.io/data-set-gapminder/" TargetMode="External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4.tiff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.tiff"/><Relationship Id="rId5" Type="http://schemas.openxmlformats.org/officeDocument/2006/relationships/image" Target="../media/image2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5.tiff"/><Relationship Id="rId7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3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3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6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sv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png"/><Relationship Id="rId7" Type="http://schemas.openxmlformats.org/officeDocument/2006/relationships/image" Target="../media/image2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5.png"/><Relationship Id="rId5" Type="http://schemas.openxmlformats.org/officeDocument/2006/relationships/image" Target="../media/image6.jpeg"/><Relationship Id="rId4" Type="http://schemas.openxmlformats.org/officeDocument/2006/relationships/image" Target="../media/image5.tiff"/><Relationship Id="rId9" Type="http://schemas.openxmlformats.org/officeDocument/2006/relationships/image" Target="../media/image24.sv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3" Type="http://schemas.openxmlformats.org/officeDocument/2006/relationships/image" Target="../media/image5.tiff"/><Relationship Id="rId7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6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14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rstudio.cloud/project/398318" TargetMode="External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7" Type="http://schemas.openxmlformats.org/officeDocument/2006/relationships/hyperlink" Target="http://www.flaticon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flaticon.com/authors/smashicons" TargetMode="Externa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png"/><Relationship Id="rId9" Type="http://schemas.openxmlformats.org/officeDocument/2006/relationships/image" Target="../media/image7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altair-viz.github.io/user_guide/interactions.html#conditions-making-the-chart-respond" TargetMode="Externa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hyperlink" Target="https://vega.github.io/vega-lite/examples/interactive_overview_detail.html" TargetMode="Externa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39DD4-A529-224D-B842-7EECC558E2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4D9BFB-C6E1-F14E-839E-EE6EC831A7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Composing and Rendering Interactive Vega(-Lite) Charts</a:t>
            </a:r>
          </a:p>
        </p:txBody>
      </p:sp>
    </p:spTree>
    <p:extLst>
      <p:ext uri="{BB962C8B-B14F-4D97-AF65-F5344CB8AC3E}">
        <p14:creationId xmlns:p14="http://schemas.microsoft.com/office/powerpoint/2010/main" val="3932361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7FCB8F0-E553-9E4D-991D-CC18AB9E0FF2}"/>
              </a:ext>
            </a:extLst>
          </p:cNvPr>
          <p:cNvGrpSpPr/>
          <p:nvPr/>
        </p:nvGrpSpPr>
        <p:grpSpPr>
          <a:xfrm>
            <a:off x="73152" y="3200400"/>
            <a:ext cx="6549425" cy="1589175"/>
            <a:chOff x="239075" y="3111058"/>
            <a:chExt cx="6549425" cy="158917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0015007-35C8-8D4B-A045-51BAC9F59F45}"/>
                </a:ext>
              </a:extLst>
            </p:cNvPr>
            <p:cNvSpPr txBox="1"/>
            <p:nvPr/>
          </p:nvSpPr>
          <p:spPr>
            <a:xfrm>
              <a:off x="1840474" y="3111059"/>
              <a:ext cx="164660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>
                  <a:solidFill>
                    <a:srgbClr val="90BEC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05A30DE-96C5-0048-801B-84F669BD4FB1}"/>
                </a:ext>
              </a:extLst>
            </p:cNvPr>
            <p:cNvSpPr txBox="1"/>
            <p:nvPr/>
          </p:nvSpPr>
          <p:spPr>
            <a:xfrm>
              <a:off x="3360959" y="3111058"/>
              <a:ext cx="342754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solidFill>
                    <a:srgbClr val="EEAF34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transform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2B83F16-B41C-4A4B-9486-94C9215659C2}"/>
                </a:ext>
              </a:extLst>
            </p:cNvPr>
            <p:cNvSpPr txBox="1"/>
            <p:nvPr/>
          </p:nvSpPr>
          <p:spPr>
            <a:xfrm>
              <a:off x="239075" y="3776903"/>
              <a:ext cx="3248004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>
                  <a:solidFill>
                    <a:srgbClr val="ACB458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encoding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F75BFB4-F879-8C4A-A803-3201653B8253}"/>
                </a:ext>
              </a:extLst>
            </p:cNvPr>
            <p:cNvSpPr txBox="1"/>
            <p:nvPr/>
          </p:nvSpPr>
          <p:spPr>
            <a:xfrm>
              <a:off x="3360959" y="3776903"/>
              <a:ext cx="187583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solidFill>
                    <a:srgbClr val="E3694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mark</a:t>
              </a:r>
            </a:p>
          </p:txBody>
        </p:sp>
      </p:grpSp>
      <p:pic>
        <p:nvPicPr>
          <p:cNvPr id="13" name="Graphic 12">
            <a:extLst>
              <a:ext uri="{FF2B5EF4-FFF2-40B4-BE49-F238E27FC236}">
                <a16:creationId xmlns:a16="http://schemas.microsoft.com/office/drawing/2014/main" id="{333FCD03-5646-D14C-B12C-659C9A7BBE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40880" y="2057400"/>
            <a:ext cx="5729233" cy="3999653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10EAF464-B68E-DA44-9845-6AB1D76E4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65125"/>
            <a:ext cx="9200147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</a:t>
            </a:r>
          </a:p>
        </p:txBody>
      </p:sp>
    </p:spTree>
    <p:extLst>
      <p:ext uri="{BB962C8B-B14F-4D97-AF65-F5344CB8AC3E}">
        <p14:creationId xmlns:p14="http://schemas.microsoft.com/office/powerpoint/2010/main" val="1942525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F2F892-EF12-6D4E-BCBF-BD6094DC138D}"/>
              </a:ext>
            </a:extLst>
          </p:cNvPr>
          <p:cNvSpPr txBox="1"/>
          <p:nvPr/>
        </p:nvSpPr>
        <p:spPr>
          <a:xfrm>
            <a:off x="508906" y="1696210"/>
            <a:ext cx="6396391" cy="4360843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"data"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"values"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[</a:t>
            </a:r>
            <a:r>
              <a:rPr lang="en-US" sz="1600" i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600" i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i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0.1, …}, …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]},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"mark"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"point"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"encoding"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"x"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"field"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"Petal\\.Width"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"type"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"quantitative"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"title"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"y"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"field"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"Petal\\.Length"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"type"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"quantitative"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"title"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"color"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"field"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"Species"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"type"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"nominal"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21FF6C61-FAC7-C641-AEDA-06E74ABB8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40880" y="2057400"/>
            <a:ext cx="5729233" cy="399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90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BD405D-9097-7C49-8BD9-F2DDE9C8D18E}"/>
              </a:ext>
            </a:extLst>
          </p:cNvPr>
          <p:cNvSpPr txBox="1"/>
          <p:nvPr/>
        </p:nvSpPr>
        <p:spPr>
          <a:xfrm>
            <a:off x="9129363" y="2873849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📊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7E17FA-4BFD-134D-8A01-2E3044328BA2}"/>
              </a:ext>
            </a:extLst>
          </p:cNvPr>
          <p:cNvSpPr txBox="1"/>
          <p:nvPr/>
        </p:nvSpPr>
        <p:spPr>
          <a:xfrm>
            <a:off x="10411524" y="2873849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B2EF15-B9EA-8443-8532-80536FB4B3C5}"/>
              </a:ext>
            </a:extLst>
          </p:cNvPr>
          <p:cNvSpPr txBox="1"/>
          <p:nvPr/>
        </p:nvSpPr>
        <p:spPr>
          <a:xfrm>
            <a:off x="73246" y="2799712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💡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A52C321-3E46-9D4F-B4BE-B7559B8F97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0398" y="2953658"/>
            <a:ext cx="1026297" cy="10262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F036094-A1BC-2B43-950E-3F9C841AAD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3067" y="2337059"/>
            <a:ext cx="1026296" cy="102629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061C461-A142-2043-A10F-578F13B24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5235" y="3603819"/>
            <a:ext cx="1024128" cy="102412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B5DE4F8-45E3-8245-A831-3E1C01E9D085}"/>
              </a:ext>
            </a:extLst>
          </p:cNvPr>
          <p:cNvSpPr txBox="1"/>
          <p:nvPr/>
        </p:nvSpPr>
        <p:spPr>
          <a:xfrm>
            <a:off x="9358584" y="2134572"/>
            <a:ext cx="21357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9DD43B9-7E00-4949-A26B-DE13C2FDDF98}"/>
              </a:ext>
            </a:extLst>
          </p:cNvPr>
          <p:cNvSpPr txBox="1"/>
          <p:nvPr/>
        </p:nvSpPr>
        <p:spPr>
          <a:xfrm>
            <a:off x="5666556" y="2647916"/>
            <a:ext cx="16818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Render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D9CC79C-09E5-6442-89D8-8FF5AF31ED3E}"/>
              </a:ext>
            </a:extLst>
          </p:cNvPr>
          <p:cNvSpPr txBox="1"/>
          <p:nvPr/>
        </p:nvSpPr>
        <p:spPr>
          <a:xfrm>
            <a:off x="1479793" y="2644350"/>
            <a:ext cx="21948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8D80DC-4C7F-804E-8166-0EA623C81F2B}"/>
              </a:ext>
            </a:extLst>
          </p:cNvPr>
          <p:cNvSpPr txBox="1"/>
          <p:nvPr/>
        </p:nvSpPr>
        <p:spPr>
          <a:xfrm>
            <a:off x="3251904" y="4009131"/>
            <a:ext cx="28632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Specification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3DF03701-DA5C-CD4C-8E3C-6F906E7DD44A}"/>
              </a:ext>
            </a:extLst>
          </p:cNvPr>
          <p:cNvSpPr/>
          <p:nvPr/>
        </p:nvSpPr>
        <p:spPr>
          <a:xfrm>
            <a:off x="5285189" y="3219533"/>
            <a:ext cx="2743200" cy="490989"/>
          </a:xfrm>
          <a:prstGeom prst="rightArrow">
            <a:avLst>
              <a:gd name="adj1" fmla="val 34874"/>
              <a:gd name="adj2" fmla="val 74580"/>
            </a:avLst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75BEB94E-5748-C646-9F22-8FC46E1B08EB}"/>
              </a:ext>
            </a:extLst>
          </p:cNvPr>
          <p:cNvSpPr/>
          <p:nvPr/>
        </p:nvSpPr>
        <p:spPr>
          <a:xfrm>
            <a:off x="1355360" y="3220164"/>
            <a:ext cx="2743200" cy="490989"/>
          </a:xfrm>
          <a:prstGeom prst="rightArrow">
            <a:avLst>
              <a:gd name="adj1" fmla="val 34874"/>
              <a:gd name="adj2" fmla="val 74580"/>
            </a:avLst>
          </a:prstGeom>
          <a:solidFill>
            <a:schemeClr val="accent3">
              <a:alpha val="5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472B0A8-2173-9041-AC3B-2764AC71BB0B}"/>
              </a:ext>
            </a:extLst>
          </p:cNvPr>
          <p:cNvSpPr/>
          <p:nvPr/>
        </p:nvSpPr>
        <p:spPr>
          <a:xfrm>
            <a:off x="0" y="6569920"/>
            <a:ext cx="372089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Icons made by </a:t>
            </a:r>
            <a:r>
              <a:rPr lang="en-US" sz="1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Smashicons</a:t>
            </a: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from </a:t>
            </a:r>
            <a:r>
              <a:rPr lang="en-US" sz="1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www.flaticon.com</a:t>
            </a:r>
            <a:endParaRPr lang="en-US" sz="1200" dirty="0">
              <a:solidFill>
                <a:schemeClr val="accent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5004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  <p:bldP spid="17" grpId="0"/>
      <p:bldP spid="18" grpId="0"/>
      <p:bldP spid="19" grpId="0" animBg="1"/>
      <p:bldP spid="2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846083-22FA-6F43-B74D-2F3345D13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90"/>
            <a:ext cx="914400" cy="917654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E80269-1DBB-7041-8F58-5BB38FB84A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2" b="-22"/>
          <a:stretch/>
        </p:blipFill>
        <p:spPr>
          <a:xfrm>
            <a:off x="838200" y="2769212"/>
            <a:ext cx="914400" cy="914400"/>
          </a:xfrm>
          <a:prstGeom prst="ellipse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8FD81B-F0B3-974C-8DB1-9120449D5540}"/>
              </a:ext>
            </a:extLst>
          </p:cNvPr>
          <p:cNvSpPr txBox="1">
            <a:spLocks/>
          </p:cNvSpPr>
          <p:nvPr/>
        </p:nvSpPr>
        <p:spPr>
          <a:xfrm>
            <a:off x="1940012" y="1977080"/>
            <a:ext cx="2207115" cy="392803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Ian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Lyttle</a:t>
            </a:r>
            <a:endParaRPr lang="en-US" dirty="0">
              <a:solidFill>
                <a:srgbClr val="90BEC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90BEC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Alicia </a:t>
            </a:r>
            <a:r>
              <a:rPr lang="en-US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Schep</a:t>
            </a:r>
            <a:endParaRPr lang="en-US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>
              <a:solidFill>
                <a:srgbClr val="EEAF34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ACB458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Stuart Lee</a:t>
            </a:r>
            <a:endParaRPr lang="en-US" dirty="0">
              <a:solidFill>
                <a:srgbClr val="E3694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120905-FBDC-CD44-838F-8A37820735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940" t="19279" r="30060" b="40721"/>
          <a:stretch/>
        </p:blipFill>
        <p:spPr>
          <a:xfrm>
            <a:off x="838200" y="3844480"/>
            <a:ext cx="914400" cy="914400"/>
          </a:xfrm>
          <a:prstGeom prst="ellipse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48CBDCD7-E5FE-EC42-BA61-429AC7D65D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18882" y="877030"/>
            <a:ext cx="1750158" cy="30175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6ED715C-FF75-1346-A568-C4DB001D5A77}"/>
              </a:ext>
            </a:extLst>
          </p:cNvPr>
          <p:cNvSpPr txBox="1"/>
          <p:nvPr/>
        </p:nvSpPr>
        <p:spPr>
          <a:xfrm>
            <a:off x="5017292" y="1884718"/>
            <a:ext cx="7030546" cy="3268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htmlwidget</a:t>
            </a:r>
            <a:endParaRPr lang="en-US" sz="28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renders Vega(-Lite) specifications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provides access to interactivity</a:t>
            </a:r>
          </a:p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intended as low-level package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use </a:t>
            </a:r>
            <a:r>
              <a:rPr lang="en-US" sz="2800" b="1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to render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use other packages to compose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2B52216-9957-4D47-BE09-D431421188C5}"/>
              </a:ext>
            </a:extLst>
          </p:cNvPr>
          <p:cNvSpPr/>
          <p:nvPr/>
        </p:nvSpPr>
        <p:spPr>
          <a:xfrm>
            <a:off x="838200" y="6163250"/>
            <a:ext cx="68114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vegawidget.github.io</a:t>
            </a:r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</a:t>
            </a:r>
            <a:endParaRPr lang="en-US" sz="2400" dirty="0"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D1E3438A-5700-EC45-9110-390ED4A7DD3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19446" y="874197"/>
            <a:ext cx="1267359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263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0" y="365125"/>
            <a:ext cx="4400006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846083-22FA-6F43-B74D-2F3345D13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569079"/>
            <a:ext cx="914400" cy="917654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E80269-1DBB-7041-8F58-5BB38FB84A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2" b="-22"/>
          <a:stretch/>
        </p:blipFill>
        <p:spPr>
          <a:xfrm>
            <a:off x="1828800" y="572333"/>
            <a:ext cx="914400" cy="914400"/>
          </a:xfrm>
          <a:prstGeom prst="ellipse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8FD81B-F0B3-974C-8DB1-9120449D5540}"/>
              </a:ext>
            </a:extLst>
          </p:cNvPr>
          <p:cNvSpPr txBox="1">
            <a:spLocks/>
          </p:cNvSpPr>
          <p:nvPr/>
        </p:nvSpPr>
        <p:spPr>
          <a:xfrm>
            <a:off x="1940012" y="1977080"/>
            <a:ext cx="9413788" cy="392803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E36946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120905-FBDC-CD44-838F-8A37820735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940" t="19279" r="30060" b="40721"/>
          <a:stretch/>
        </p:blipFill>
        <p:spPr>
          <a:xfrm>
            <a:off x="2834640" y="572333"/>
            <a:ext cx="914400" cy="914400"/>
          </a:xfrm>
          <a:prstGeom prst="ellipse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C1742FA-7B09-6948-8A41-395A473EFDDC}"/>
              </a:ext>
            </a:extLst>
          </p:cNvPr>
          <p:cNvSpPr txBox="1"/>
          <p:nvPr/>
        </p:nvSpPr>
        <p:spPr>
          <a:xfrm>
            <a:off x="575521" y="1829304"/>
            <a:ext cx="6202653" cy="4611826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data = 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values = 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mark =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"point"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encoding = 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x = 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field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"Petal\\.Width"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type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"quantitative"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title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y = 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field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"Petal\\.Length"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type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"quantitative"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title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color = 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field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"Species"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type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"nominal"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5AD2714A-323D-764F-8EC6-A7582377FF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32320" y="2057400"/>
            <a:ext cx="5729233" cy="399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968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nline Media 14" descr="UseR Gapminder.mp4">
            <a:hlinkClick r:id="" action="ppaction://media"/>
            <a:extLst>
              <a:ext uri="{FF2B5EF4-FFF2-40B4-BE49-F238E27FC236}">
                <a16:creationId xmlns:a16="http://schemas.microsoft.com/office/drawing/2014/main" id="{5CA468DC-E900-454E-94F7-67C9B4F9E3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6603" y="1027906"/>
            <a:ext cx="11368503" cy="63947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0" y="365125"/>
            <a:ext cx="4400006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846083-22FA-6F43-B74D-2F3345D130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960" y="569079"/>
            <a:ext cx="914400" cy="917654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E80269-1DBB-7041-8F58-5BB38FB84A9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-22" b="-22"/>
          <a:stretch/>
        </p:blipFill>
        <p:spPr>
          <a:xfrm>
            <a:off x="1828800" y="572333"/>
            <a:ext cx="914400" cy="914400"/>
          </a:xfrm>
          <a:prstGeom prst="ellipse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8FD81B-F0B3-974C-8DB1-9120449D5540}"/>
              </a:ext>
            </a:extLst>
          </p:cNvPr>
          <p:cNvSpPr txBox="1">
            <a:spLocks/>
          </p:cNvSpPr>
          <p:nvPr/>
        </p:nvSpPr>
        <p:spPr>
          <a:xfrm>
            <a:off x="1940012" y="1977080"/>
            <a:ext cx="9413788" cy="392803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E36946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120905-FBDC-CD44-838F-8A378207359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9940" t="19279" r="30060" b="40721"/>
          <a:stretch/>
        </p:blipFill>
        <p:spPr>
          <a:xfrm>
            <a:off x="2834640" y="572333"/>
            <a:ext cx="914400" cy="914400"/>
          </a:xfrm>
          <a:prstGeom prst="ellipse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77C6A88-6648-1B41-B03F-9018788754B2}"/>
              </a:ext>
            </a:extLst>
          </p:cNvPr>
          <p:cNvSpPr/>
          <p:nvPr/>
        </p:nvSpPr>
        <p:spPr>
          <a:xfrm>
            <a:off x="204537" y="1576137"/>
            <a:ext cx="5534526" cy="5185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D75E06-8AE8-EB46-A0C6-EDFA4A794403}"/>
              </a:ext>
            </a:extLst>
          </p:cNvPr>
          <p:cNvSpPr txBox="1"/>
          <p:nvPr/>
        </p:nvSpPr>
        <p:spPr>
          <a:xfrm>
            <a:off x="449974" y="1864307"/>
            <a:ext cx="5108613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Interactivity</a:t>
            </a:r>
          </a:p>
          <a:p>
            <a:endParaRPr lang="en-US" sz="24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 gives access (via JS) to its:</a:t>
            </a:r>
          </a:p>
          <a:p>
            <a:pPr marL="800100" lvl="1" indent="-342900">
              <a:buFontTx/>
              <a:buChar char="-"/>
            </a:pPr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data</a:t>
            </a:r>
          </a:p>
          <a:p>
            <a:pPr marL="800100" lvl="1" indent="-342900">
              <a:buFontTx/>
              <a:buChar char="-"/>
            </a:pPr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signals (reactive variables)</a:t>
            </a:r>
          </a:p>
          <a:p>
            <a:pPr marL="800100" lvl="1" indent="-342900">
              <a:buFontTx/>
              <a:buChar char="-"/>
            </a:pPr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events</a:t>
            </a:r>
          </a:p>
          <a:p>
            <a:pPr marL="342900" indent="-342900">
              <a:buFontTx/>
              <a:buChar char="-"/>
            </a:pPr>
            <a:endParaRPr lang="en-US" sz="24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r>
              <a:rPr lang="en-US" sz="24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gives access via Shiny</a:t>
            </a:r>
          </a:p>
          <a:p>
            <a:endParaRPr lang="en-US" sz="24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Shiny app by </a:t>
            </a:r>
            <a:r>
              <a:rPr lang="en-US" sz="2400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Stuart Lee</a:t>
            </a:r>
          </a:p>
        </p:txBody>
      </p:sp>
    </p:spTree>
    <p:extLst>
      <p:ext uri="{BB962C8B-B14F-4D97-AF65-F5344CB8AC3E}">
        <p14:creationId xmlns:p14="http://schemas.microsoft.com/office/powerpoint/2010/main" val="3931986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nline Media 14" descr="UseR Gapminder.mp4">
            <a:hlinkClick r:id="" action="ppaction://media"/>
            <a:extLst>
              <a:ext uri="{FF2B5EF4-FFF2-40B4-BE49-F238E27FC236}">
                <a16:creationId xmlns:a16="http://schemas.microsoft.com/office/drawing/2014/main" id="{5CA468DC-E900-454E-94F7-67C9B4F9E3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6603" y="1027906"/>
            <a:ext cx="11368503" cy="63947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0" y="365125"/>
            <a:ext cx="4400006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846083-22FA-6F43-B74D-2F3345D130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960" y="569079"/>
            <a:ext cx="914400" cy="917654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E80269-1DBB-7041-8F58-5BB38FB84A9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-22" b="-22"/>
          <a:stretch/>
        </p:blipFill>
        <p:spPr>
          <a:xfrm>
            <a:off x="1828800" y="572333"/>
            <a:ext cx="914400" cy="914400"/>
          </a:xfrm>
          <a:prstGeom prst="ellipse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8FD81B-F0B3-974C-8DB1-9120449D5540}"/>
              </a:ext>
            </a:extLst>
          </p:cNvPr>
          <p:cNvSpPr txBox="1">
            <a:spLocks/>
          </p:cNvSpPr>
          <p:nvPr/>
        </p:nvSpPr>
        <p:spPr>
          <a:xfrm>
            <a:off x="1940012" y="1977080"/>
            <a:ext cx="9413788" cy="392803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E36946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120905-FBDC-CD44-838F-8A378207359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9940" t="19279" r="30060" b="40721"/>
          <a:stretch/>
        </p:blipFill>
        <p:spPr>
          <a:xfrm>
            <a:off x="2834640" y="572333"/>
            <a:ext cx="914400" cy="914400"/>
          </a:xfrm>
          <a:prstGeom prst="ellipse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92FBFAA-7F34-0A48-B1F2-263AF4709B46}"/>
              </a:ext>
            </a:extLst>
          </p:cNvPr>
          <p:cNvSpPr txBox="1"/>
          <p:nvPr/>
        </p:nvSpPr>
        <p:spPr>
          <a:xfrm>
            <a:off x="11510682" y="0"/>
            <a:ext cx="681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</a:t>
            </a:r>
            <a:r>
              <a:rPr lang="en-US" dirty="0">
                <a:solidFill>
                  <a:schemeClr val="accent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465803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8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altair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D7FB1F-354E-384B-9095-847E3CEE9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90"/>
            <a:ext cx="914400" cy="917654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62963D2-28C5-BC4F-A75D-1BE87B6E4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725848"/>
            <a:ext cx="914400" cy="914400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9D993A-CC9B-2248-8F24-7499189B1B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22" b="-22"/>
          <a:stretch/>
        </p:blipFill>
        <p:spPr>
          <a:xfrm>
            <a:off x="836141" y="3757752"/>
            <a:ext cx="914400" cy="914400"/>
          </a:xfrm>
          <a:prstGeom prst="ellipse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294B8A0-38F9-D44C-B344-63562B173E20}"/>
              </a:ext>
            </a:extLst>
          </p:cNvPr>
          <p:cNvSpPr txBox="1">
            <a:spLocks/>
          </p:cNvSpPr>
          <p:nvPr/>
        </p:nvSpPr>
        <p:spPr>
          <a:xfrm>
            <a:off x="1940013" y="1977080"/>
            <a:ext cx="2704176" cy="392803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Ian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Lyttle</a:t>
            </a:r>
            <a:endParaRPr lang="en-US" dirty="0">
              <a:solidFill>
                <a:srgbClr val="90BEC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90BEC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Haley </a:t>
            </a:r>
            <a:r>
              <a:rPr lang="en-US" dirty="0" err="1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Jeppson</a:t>
            </a:r>
            <a:endParaRPr lang="en-US" dirty="0">
              <a:solidFill>
                <a:srgbClr val="E3694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E3694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Alicia </a:t>
            </a:r>
            <a:r>
              <a:rPr lang="en-US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Schep</a:t>
            </a:r>
            <a:endParaRPr lang="en-US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57EC3CE-40C2-9D47-83DB-85166DA96E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03642" y="877032"/>
            <a:ext cx="1750158" cy="301752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2C3912-ABB5-C54A-BDF8-325E84E445A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92493" y="877030"/>
            <a:ext cx="1971446" cy="30175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3CB6F36-CE21-5048-A92F-2193D6BE90B4}"/>
              </a:ext>
            </a:extLst>
          </p:cNvPr>
          <p:cNvSpPr/>
          <p:nvPr/>
        </p:nvSpPr>
        <p:spPr>
          <a:xfrm>
            <a:off x="838200" y="6163250"/>
            <a:ext cx="61318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vegawidget.github.io</a:t>
            </a:r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altair</a:t>
            </a:r>
            <a:endParaRPr lang="en-US" sz="2400" dirty="0"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FE5705F-08B3-AA42-AA8D-8051A707A371}"/>
              </a:ext>
            </a:extLst>
          </p:cNvPr>
          <p:cNvSpPr txBox="1"/>
          <p:nvPr/>
        </p:nvSpPr>
        <p:spPr>
          <a:xfrm>
            <a:off x="5017292" y="1884718"/>
            <a:ext cx="6748914" cy="3806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wraps Python Altair (via reticulate)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by </a:t>
            </a:r>
            <a:r>
              <a:rPr lang="en-US" sz="2800" dirty="0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Jake </a:t>
            </a:r>
            <a:r>
              <a:rPr lang="en-US" sz="2800" dirty="0" err="1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VanderPlas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</a:t>
            </a:r>
            <a:r>
              <a:rPr lang="en-US" sz="2800" dirty="0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Brian Granger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covers entire Vega-Lite API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concise syntax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altair-viz.github.io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altair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example-gallery 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reproduces entire Altair gallery</a:t>
            </a:r>
          </a:p>
        </p:txBody>
      </p:sp>
    </p:spTree>
    <p:extLst>
      <p:ext uri="{BB962C8B-B14F-4D97-AF65-F5344CB8AC3E}">
        <p14:creationId xmlns:p14="http://schemas.microsoft.com/office/powerpoint/2010/main" val="1577177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0" y="365125"/>
            <a:ext cx="4935583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altair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D7FB1F-354E-384B-9095-847E3CEE9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428" y="569079"/>
            <a:ext cx="914400" cy="917654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62963D2-28C5-BC4F-A75D-1BE87B6E4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9904" y="572333"/>
            <a:ext cx="914400" cy="914400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9D993A-CC9B-2248-8F24-7499189B1B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22" b="-22"/>
          <a:stretch/>
        </p:blipFill>
        <p:spPr>
          <a:xfrm>
            <a:off x="2573380" y="572333"/>
            <a:ext cx="914400" cy="914400"/>
          </a:xfrm>
          <a:prstGeom prst="ellipse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0986A4-B7D8-D24F-8B8B-DC7E40E5D754}"/>
              </a:ext>
            </a:extLst>
          </p:cNvPr>
          <p:cNvSpPr txBox="1"/>
          <p:nvPr/>
        </p:nvSpPr>
        <p:spPr>
          <a:xfrm>
            <a:off x="551104" y="2144992"/>
            <a:ext cx="5276193" cy="3607891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alt</a:t>
            </a:r>
            <a:r>
              <a:rPr lang="en-US" sz="16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)$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mark_point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()$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encode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alt</a:t>
            </a:r>
            <a:r>
              <a:rPr lang="en-US" sz="16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Width:Q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title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</a:t>
            </a:r>
          </a:p>
          <a:p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alt</a:t>
            </a:r>
            <a:r>
              <a:rPr lang="en-US" sz="16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Length:Q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title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</a:t>
            </a:r>
          </a:p>
          <a:p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color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Species:N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)$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properties(width =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300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height =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300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1600" dirty="0">
              <a:solidFill>
                <a:srgbClr val="EEAF3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5F77C3E-697A-2147-86A7-41FEC3DE8E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00800" y="2057400"/>
            <a:ext cx="5729233" cy="399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180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vlbuildr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78E907-5F93-E745-81C6-A19E2B214E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2" b="-22"/>
          <a:stretch/>
        </p:blipFill>
        <p:spPr>
          <a:xfrm>
            <a:off x="838200" y="1691640"/>
            <a:ext cx="914400" cy="914400"/>
          </a:xfrm>
          <a:prstGeom prst="ellipse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B2B924-01D2-B749-976C-FCA717746B09}"/>
              </a:ext>
            </a:extLst>
          </p:cNvPr>
          <p:cNvSpPr txBox="1"/>
          <p:nvPr/>
        </p:nvSpPr>
        <p:spPr>
          <a:xfrm>
            <a:off x="1940011" y="1975104"/>
            <a:ext cx="21723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Alicia </a:t>
            </a:r>
            <a:r>
              <a:rPr lang="en-US" sz="2800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Schep</a:t>
            </a:r>
            <a:endParaRPr lang="en-US" sz="28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1690DCA-17D7-764C-AE48-475C0F3020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81770" y="877030"/>
            <a:ext cx="2072030" cy="301752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8582478B-51D1-094D-BF0D-3C8D796EB0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78985" y="877030"/>
            <a:ext cx="1971446" cy="30175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678CE47-CA0A-7248-ADF3-1230001009BC}"/>
              </a:ext>
            </a:extLst>
          </p:cNvPr>
          <p:cNvSpPr/>
          <p:nvPr/>
        </p:nvSpPr>
        <p:spPr>
          <a:xfrm>
            <a:off x="838200" y="6163250"/>
            <a:ext cx="64716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vegawidget.github.io</a:t>
            </a:r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vlbuildr</a:t>
            </a:r>
            <a:endParaRPr lang="en-US" sz="2400" dirty="0"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328B47-8132-414D-8532-D74234C0B12B}"/>
              </a:ext>
            </a:extLst>
          </p:cNvPr>
          <p:cNvSpPr txBox="1"/>
          <p:nvPr/>
        </p:nvSpPr>
        <p:spPr>
          <a:xfrm>
            <a:off x="5017292" y="1884718"/>
            <a:ext cx="6996908" cy="3424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API heavily inspired by </a:t>
            </a: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vegalite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(R)</a:t>
            </a: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builds API semi-automatically based on the Vega-Lite schema 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inspired by Altair (Python), </a:t>
            </a:r>
            <a:b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</a:b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-lite-</a:t>
            </a: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api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(JS)</a:t>
            </a: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b="1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compose Vega-Lite specs using %&gt;% </a:t>
            </a:r>
          </a:p>
        </p:txBody>
      </p:sp>
    </p:spTree>
    <p:extLst>
      <p:ext uri="{BB962C8B-B14F-4D97-AF65-F5344CB8AC3E}">
        <p14:creationId xmlns:p14="http://schemas.microsoft.com/office/powerpoint/2010/main" val="1879024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CFE9B-C12A-604D-B01B-96ECAD8C8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E1B2F-FDC1-254F-B0C7-FFC37B571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3200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Using Vega-Lite in the browser</a:t>
            </a:r>
          </a:p>
          <a:p>
            <a:pPr marL="0" indent="0">
              <a:buNone/>
            </a:pPr>
            <a:endParaRPr lang="en-US" sz="3200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Rendering Vega-Lite specifications as </a:t>
            </a:r>
            <a:r>
              <a:rPr lang="en-US" sz="3200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htmlwidgets</a:t>
            </a:r>
            <a:endParaRPr lang="en-US" sz="3200" dirty="0">
              <a:solidFill>
                <a:schemeClr val="accent2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3200" dirty="0">
              <a:solidFill>
                <a:schemeClr val="accent2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Composing Vega-Lite specifications</a:t>
            </a:r>
          </a:p>
        </p:txBody>
      </p:sp>
    </p:spTree>
    <p:extLst>
      <p:ext uri="{BB962C8B-B14F-4D97-AF65-F5344CB8AC3E}">
        <p14:creationId xmlns:p14="http://schemas.microsoft.com/office/powerpoint/2010/main" val="238673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365125"/>
            <a:ext cx="5059879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vlbuildr</a:t>
            </a:r>
            <a:endParaRPr lang="en-US" dirty="0">
              <a:solidFill>
                <a:schemeClr val="bg1">
                  <a:lumMod val="50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78E907-5F93-E745-81C6-A19E2B214E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2" b="-22"/>
          <a:stretch/>
        </p:blipFill>
        <p:spPr>
          <a:xfrm>
            <a:off x="822960" y="570706"/>
            <a:ext cx="914400" cy="914400"/>
          </a:xfrm>
          <a:prstGeom prst="ellipse">
            <a:avLst/>
          </a:prstGeom>
          <a:ln w="38100"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17DBB07-1DF7-F64A-8EF2-154340611DC4}"/>
              </a:ext>
            </a:extLst>
          </p:cNvPr>
          <p:cNvSpPr txBox="1"/>
          <p:nvPr/>
        </p:nvSpPr>
        <p:spPr>
          <a:xfrm>
            <a:off x="731322" y="2321384"/>
            <a:ext cx="5059879" cy="3105924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vl_chart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vl_add_data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values = iris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vl_mark_point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vl_encode_x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field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</a:t>
            </a:r>
            <a:r>
              <a:rPr lang="en-US" sz="1600" dirty="0" err="1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Width:Q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title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vl_encode_y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field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</a:t>
            </a:r>
            <a:r>
              <a:rPr lang="en-US" sz="1600" dirty="0" err="1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Length:Q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title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vl_encode_color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Species:N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513B9BA0-3180-B848-AF9E-C02E7CDA11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00800" y="2057400"/>
            <a:ext cx="5729233" cy="399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929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ggvega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31DCD2-1ADB-154A-8BE5-D6AEE8E85F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761006"/>
            <a:ext cx="914400" cy="917654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F48366-F60C-0643-9E5B-3CCC86A8E1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700784"/>
            <a:ext cx="914400" cy="914400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75ED77-F9DE-F244-A9A6-30CE60773E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248" y="2724912"/>
            <a:ext cx="914400" cy="914400"/>
          </a:xfrm>
          <a:prstGeom prst="ellipse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991483E-DC24-174B-9906-8C5CE77E8F6A}"/>
              </a:ext>
            </a:extLst>
          </p:cNvPr>
          <p:cNvSpPr txBox="1">
            <a:spLocks/>
          </p:cNvSpPr>
          <p:nvPr/>
        </p:nvSpPr>
        <p:spPr>
          <a:xfrm>
            <a:off x="2038865" y="1929068"/>
            <a:ext cx="2689546" cy="285299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Haley </a:t>
            </a:r>
            <a:r>
              <a:rPr lang="en-US" dirty="0" err="1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Jeppson</a:t>
            </a:r>
            <a:endParaRPr lang="en-US" dirty="0">
              <a:solidFill>
                <a:srgbClr val="E3694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accent5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err="1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Wenyu</a:t>
            </a:r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Yang</a:t>
            </a:r>
          </a:p>
          <a:p>
            <a:pPr marL="0" indent="0">
              <a:buNone/>
            </a:pPr>
            <a:endParaRPr lang="en-US" dirty="0">
              <a:solidFill>
                <a:srgbClr val="90BEC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Ian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Lyttle</a:t>
            </a:r>
            <a:endParaRPr lang="en-US" dirty="0">
              <a:solidFill>
                <a:schemeClr val="accent2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B579A80-441C-2944-A3B4-FF7BC38993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281770" y="877030"/>
            <a:ext cx="2072030" cy="301752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AC61805-6979-2B48-BBCE-DFDB104CA6E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192047" y="877030"/>
            <a:ext cx="1971446" cy="30175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9866973-3D61-354D-81F5-4C95ED382BDE}"/>
              </a:ext>
            </a:extLst>
          </p:cNvPr>
          <p:cNvSpPr/>
          <p:nvPr/>
        </p:nvSpPr>
        <p:spPr>
          <a:xfrm>
            <a:off x="838200" y="6163250"/>
            <a:ext cx="61318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vegawidget.github.io</a:t>
            </a:r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ggvega</a:t>
            </a:r>
            <a:endParaRPr lang="en-US" sz="2400" dirty="0"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5417EB-9EE2-9D4B-8B24-FC9EB9C45723}"/>
              </a:ext>
            </a:extLst>
          </p:cNvPr>
          <p:cNvSpPr txBox="1"/>
          <p:nvPr/>
        </p:nvSpPr>
        <p:spPr>
          <a:xfrm>
            <a:off x="5017292" y="1884718"/>
            <a:ext cx="6949918" cy="4114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translate from </a:t>
            </a:r>
            <a:r>
              <a:rPr lang="en-US" sz="28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ggplot2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to Vega-Lite</a:t>
            </a:r>
          </a:p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supported by Google Summer of Code</a:t>
            </a:r>
          </a:p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obvs. inspired by </a:t>
            </a:r>
            <a:r>
              <a:rPr lang="en-US" sz="2800" b="1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plotly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</a:t>
            </a:r>
            <a:r>
              <a:rPr lang="en-US" sz="28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Carson Sievert</a:t>
            </a:r>
            <a:endParaRPr lang="en-US" sz="28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ggplot2 &amp; Vega-Lite are </a:t>
            </a:r>
            <a:r>
              <a:rPr lang="en-US" sz="28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declarative</a:t>
            </a:r>
          </a:p>
          <a:p>
            <a:pPr marL="914400" lvl="1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“what” not “how”</a:t>
            </a: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ggvega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translates only the declarations</a:t>
            </a: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build &amp; deploy Vega-Lite templates</a:t>
            </a:r>
            <a:endParaRPr lang="en-US" sz="2800" b="1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62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0" y="365125"/>
            <a:ext cx="3964810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ggvega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31DCD2-1ADB-154A-8BE5-D6AEE8E85F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640" y="570706"/>
            <a:ext cx="914400" cy="917654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F48366-F60C-0643-9E5B-3CCC86A8E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60" y="586590"/>
            <a:ext cx="914400" cy="914400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75ED77-F9DE-F244-A9A6-30CE60773E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586590"/>
            <a:ext cx="914400" cy="914400"/>
          </a:xfrm>
          <a:prstGeom prst="ellipse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991483E-DC24-174B-9906-8C5CE77E8F6A}"/>
              </a:ext>
            </a:extLst>
          </p:cNvPr>
          <p:cNvSpPr txBox="1">
            <a:spLocks/>
          </p:cNvSpPr>
          <p:nvPr/>
        </p:nvSpPr>
        <p:spPr>
          <a:xfrm>
            <a:off x="2038865" y="1929068"/>
            <a:ext cx="9413788" cy="285299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9B8832C-EADB-924B-BF1D-06A571A309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00800" y="2057400"/>
            <a:ext cx="5729233" cy="399965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0B055C2-8C30-5A49-B573-2159CDDC4DAB}"/>
              </a:ext>
            </a:extLst>
          </p:cNvPr>
          <p:cNvSpPr txBox="1"/>
          <p:nvPr/>
        </p:nvSpPr>
        <p:spPr>
          <a:xfrm>
            <a:off x="822960" y="1922981"/>
            <a:ext cx="5059879" cy="4109859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"ggplot2"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ggvega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 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y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Species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plot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02DDBCFC-06B6-0B41-A9B4-7339C5DB71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281770" y="877030"/>
            <a:ext cx="2072030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205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C80BA0C-877E-F249-B175-E4A086847A1D}"/>
              </a:ext>
            </a:extLst>
          </p:cNvPr>
          <p:cNvSpPr txBox="1"/>
          <p:nvPr/>
        </p:nvSpPr>
        <p:spPr>
          <a:xfrm>
            <a:off x="822960" y="1922981"/>
            <a:ext cx="5059879" cy="4109859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"ggplot2"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ggvega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 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y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Species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CC08FB-C90A-094E-8F7A-93F236A7C7A8}"/>
              </a:ext>
            </a:extLst>
          </p:cNvPr>
          <p:cNvSpPr txBox="1"/>
          <p:nvPr/>
        </p:nvSpPr>
        <p:spPr>
          <a:xfrm>
            <a:off x="822960" y="1920240"/>
            <a:ext cx="5059879" cy="4109859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"ggplot2"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ggvega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vlbuildr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 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y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Species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BA4B72-6370-2843-9949-7B3FD7DC0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Mix-and-Match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3D595BEE-D90F-FB4C-BC80-0CCABCF9E1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00800" y="2057400"/>
            <a:ext cx="5729233" cy="399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65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83DB6F6-5D07-DD45-8B4D-97DCDB3BEC0D}"/>
              </a:ext>
            </a:extLst>
          </p:cNvPr>
          <p:cNvSpPr txBox="1"/>
          <p:nvPr/>
        </p:nvSpPr>
        <p:spPr>
          <a:xfrm>
            <a:off x="822960" y="1920240"/>
            <a:ext cx="5059879" cy="4109859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"ggplot2"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ggvega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vlbuildr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 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y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Species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vl_encode_fill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Species:N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7B05A8-132B-E04D-B483-17F87ADED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00800" y="2057400"/>
            <a:ext cx="5729233" cy="39996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BA4B72-6370-2843-9949-7B3FD7DC0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Mix-and-Match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C39AF3-DB82-BA4B-8183-AB7B89715E90}"/>
              </a:ext>
            </a:extLst>
          </p:cNvPr>
          <p:cNvSpPr/>
          <p:nvPr/>
        </p:nvSpPr>
        <p:spPr>
          <a:xfrm>
            <a:off x="6096000" y="1434353"/>
            <a:ext cx="5880847" cy="49395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0811942-055D-D447-B1D1-3D7746FEDF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00800" y="2057400"/>
            <a:ext cx="5721350" cy="399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64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descr="UseR Linked Brushing 2.mp4">
            <a:hlinkClick r:id="" action="ppaction://media"/>
            <a:extLst>
              <a:ext uri="{FF2B5EF4-FFF2-40B4-BE49-F238E27FC236}">
                <a16:creationId xmlns:a16="http://schemas.microsoft.com/office/drawing/2014/main" id="{A3A9E8DD-5818-B34D-B6A1-390021CA25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64821" y="1429877"/>
            <a:ext cx="9291153" cy="522627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243BAE3-6D02-4E4F-9380-D7BFA9D149F9}"/>
              </a:ext>
            </a:extLst>
          </p:cNvPr>
          <p:cNvSpPr/>
          <p:nvPr/>
        </p:nvSpPr>
        <p:spPr>
          <a:xfrm>
            <a:off x="0" y="1583909"/>
            <a:ext cx="6463862" cy="4908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BA4B72-6370-2843-9949-7B3FD7DC0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Add interactivity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F482E5-30DE-EE4E-A683-BB4967D09873}"/>
              </a:ext>
            </a:extLst>
          </p:cNvPr>
          <p:cNvSpPr txBox="1"/>
          <p:nvPr/>
        </p:nvSpPr>
        <p:spPr>
          <a:xfrm>
            <a:off x="328293" y="1691323"/>
            <a:ext cx="6012872" cy="4611826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experiment: https://</a:t>
            </a:r>
            <a:r>
              <a:rPr lang="en-US" sz="1600" i="1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rstudio.cloud</a:t>
            </a:r>
            <a:r>
              <a:rPr lang="en-US" sz="16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/project/398318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vl_petal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&lt;-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i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experimental_function_to_operate_on_layer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vl_encode_opacity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 = </a:t>
            </a:r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vl_add_interval_selection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"brush"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vl_condition_opacity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selection =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"brush"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value = </a:t>
            </a:r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# do the same with </a:t>
            </a:r>
            <a:r>
              <a:rPr lang="en-US" sz="16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vl_sepal</a:t>
            </a:r>
            <a:endParaRPr lang="en-US" sz="1600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# concatenate</a:t>
            </a: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vl_hconcat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vl_sepal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vl_petal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05463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descr="UseR Linked Brushing 2.mp4">
            <a:hlinkClick r:id="" action="ppaction://media"/>
            <a:extLst>
              <a:ext uri="{FF2B5EF4-FFF2-40B4-BE49-F238E27FC236}">
                <a16:creationId xmlns:a16="http://schemas.microsoft.com/office/drawing/2014/main" id="{A3A9E8DD-5818-B34D-B6A1-390021CA25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64821" y="1429877"/>
            <a:ext cx="9291153" cy="52262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BA4B72-6370-2843-9949-7B3FD7DC0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Add interactivity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684252-A123-254F-8A84-1252D7DBA33D}"/>
              </a:ext>
            </a:extLst>
          </p:cNvPr>
          <p:cNvSpPr txBox="1"/>
          <p:nvPr/>
        </p:nvSpPr>
        <p:spPr>
          <a:xfrm>
            <a:off x="11510682" y="0"/>
            <a:ext cx="681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</a:t>
            </a:r>
            <a:r>
              <a:rPr lang="en-US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221088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7D15857-DDFB-7E40-B6CE-8DD28C6AD2E6}"/>
              </a:ext>
            </a:extLst>
          </p:cNvPr>
          <p:cNvGrpSpPr/>
          <p:nvPr/>
        </p:nvGrpSpPr>
        <p:grpSpPr>
          <a:xfrm>
            <a:off x="73246" y="2134572"/>
            <a:ext cx="11754050" cy="2520890"/>
            <a:chOff x="73246" y="2134572"/>
            <a:chExt cx="11754050" cy="252089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8BD405D-9097-7C49-8BD9-F2DDE9C8D18E}"/>
                </a:ext>
              </a:extLst>
            </p:cNvPr>
            <p:cNvSpPr txBox="1"/>
            <p:nvPr/>
          </p:nvSpPr>
          <p:spPr>
            <a:xfrm>
              <a:off x="9129363" y="2873849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600" dirty="0"/>
                <a:t>📊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07E17FA-4BFD-134D-8A01-2E3044328BA2}"/>
                </a:ext>
              </a:extLst>
            </p:cNvPr>
            <p:cNvSpPr txBox="1"/>
            <p:nvPr/>
          </p:nvSpPr>
          <p:spPr>
            <a:xfrm>
              <a:off x="10411524" y="2873849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600" dirty="0"/>
                <a:t>👀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EB2EF15-B9EA-8443-8532-80536FB4B3C5}"/>
                </a:ext>
              </a:extLst>
            </p:cNvPr>
            <p:cNvSpPr txBox="1"/>
            <p:nvPr/>
          </p:nvSpPr>
          <p:spPr>
            <a:xfrm>
              <a:off x="73246" y="2799712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600" dirty="0"/>
                <a:t>💡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A52C321-3E46-9D4F-B4BE-B7559B8F97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70398" y="2953658"/>
              <a:ext cx="1026297" cy="1026297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F036094-A1BC-2B43-950E-3F9C841AA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03067" y="2337059"/>
              <a:ext cx="1026296" cy="1026296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061C461-A142-2043-A10F-578F13B24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05235" y="3603819"/>
              <a:ext cx="1024128" cy="1024128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B5DE4F8-45E3-8245-A831-3E1C01E9D085}"/>
                </a:ext>
              </a:extLst>
            </p:cNvPr>
            <p:cNvSpPr txBox="1"/>
            <p:nvPr/>
          </p:nvSpPr>
          <p:spPr>
            <a:xfrm>
              <a:off x="9358584" y="2134572"/>
              <a:ext cx="213577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accent1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Vega-Lite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9DD43B9-7E00-4949-A26B-DE13C2FDDF98}"/>
                </a:ext>
              </a:extLst>
            </p:cNvPr>
            <p:cNvSpPr txBox="1"/>
            <p:nvPr/>
          </p:nvSpPr>
          <p:spPr>
            <a:xfrm>
              <a:off x="5666556" y="2647916"/>
              <a:ext cx="168187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accent2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Render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D9CC79C-09E5-6442-89D8-8FF5AF31ED3E}"/>
                </a:ext>
              </a:extLst>
            </p:cNvPr>
            <p:cNvSpPr txBox="1"/>
            <p:nvPr/>
          </p:nvSpPr>
          <p:spPr>
            <a:xfrm>
              <a:off x="1479793" y="2644350"/>
              <a:ext cx="219483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chemeClr val="accent3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Compose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E8D80DC-4C7F-804E-8166-0EA623C81F2B}"/>
                </a:ext>
              </a:extLst>
            </p:cNvPr>
            <p:cNvSpPr txBox="1"/>
            <p:nvPr/>
          </p:nvSpPr>
          <p:spPr>
            <a:xfrm>
              <a:off x="3251904" y="4009131"/>
              <a:ext cx="286328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Specification</a:t>
              </a:r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3DF03701-DA5C-CD4C-8E3C-6F906E7DD44A}"/>
                </a:ext>
              </a:extLst>
            </p:cNvPr>
            <p:cNvSpPr/>
            <p:nvPr/>
          </p:nvSpPr>
          <p:spPr>
            <a:xfrm>
              <a:off x="5285189" y="3219533"/>
              <a:ext cx="2743200" cy="490989"/>
            </a:xfrm>
            <a:prstGeom prst="rightArrow">
              <a:avLst>
                <a:gd name="adj1" fmla="val 34874"/>
                <a:gd name="adj2" fmla="val 74580"/>
              </a:avLst>
            </a:prstGeom>
            <a:solidFill>
              <a:schemeClr val="accent2">
                <a:alpha val="5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ight Arrow 19">
              <a:extLst>
                <a:ext uri="{FF2B5EF4-FFF2-40B4-BE49-F238E27FC236}">
                  <a16:creationId xmlns:a16="http://schemas.microsoft.com/office/drawing/2014/main" id="{75BEB94E-5748-C646-9F22-8FC46E1B08EB}"/>
                </a:ext>
              </a:extLst>
            </p:cNvPr>
            <p:cNvSpPr/>
            <p:nvPr/>
          </p:nvSpPr>
          <p:spPr>
            <a:xfrm>
              <a:off x="1355360" y="3220164"/>
              <a:ext cx="2743200" cy="490989"/>
            </a:xfrm>
            <a:prstGeom prst="rightArrow">
              <a:avLst>
                <a:gd name="adj1" fmla="val 34874"/>
                <a:gd name="adj2" fmla="val 74580"/>
              </a:avLst>
            </a:prstGeom>
            <a:solidFill>
              <a:schemeClr val="accent3">
                <a:alpha val="5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9472B0A8-2173-9041-AC3B-2764AC71BB0B}"/>
              </a:ext>
            </a:extLst>
          </p:cNvPr>
          <p:cNvSpPr/>
          <p:nvPr/>
        </p:nvSpPr>
        <p:spPr>
          <a:xfrm>
            <a:off x="0" y="6569920"/>
            <a:ext cx="372089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Icons made by </a:t>
            </a:r>
            <a:r>
              <a:rPr lang="en-US" sz="1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Smashicons</a:t>
            </a: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from </a:t>
            </a:r>
            <a:r>
              <a:rPr lang="en-US" sz="1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www.flaticon.com</a:t>
            </a:r>
            <a:endParaRPr lang="en-US" sz="1200" dirty="0">
              <a:solidFill>
                <a:schemeClr val="accent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C066D39E-06A9-7D4E-B0F0-67C858A0407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Summary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2500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EFF16-EFD8-5C44-9F6C-ED8D08EC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Summary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A88C5D76-F470-AE44-8B9D-7AD4363AC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5469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📚 </a:t>
            </a: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	- </a:t>
            </a:r>
            <a:r>
              <a:rPr lang="en-US" sz="28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interactive grammar-of-graphics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		- JavaScript, rendered in the browser</a:t>
            </a:r>
          </a:p>
          <a:p>
            <a:pPr marL="457200" lvl="1" indent="0">
              <a:buNone/>
            </a:pPr>
            <a:endParaRPr lang="en-US" sz="28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📦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-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htmlwidget</a:t>
            </a: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</a:t>
            </a:r>
            <a:r>
              <a:rPr lang="en-US" b="1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render</a:t>
            </a: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Vega-Lite specifications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		- provides interactive access to Vega-Lite charts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dirty="0">
                <a:solidFill>
                  <a:schemeClr val="accent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📦 </a:t>
            </a:r>
            <a:r>
              <a:rPr lang="en-US" dirty="0" err="1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altair</a:t>
            </a:r>
            <a:endParaRPr lang="en-US" dirty="0">
              <a:solidFill>
                <a:schemeClr val="accent3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📦 </a:t>
            </a:r>
            <a:r>
              <a:rPr lang="en-US" dirty="0" err="1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vlbuildr</a:t>
            </a: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	- </a:t>
            </a:r>
            <a:r>
              <a:rPr lang="en-US" b="1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compose</a:t>
            </a: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Vega-Lite specifications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📦 </a:t>
            </a:r>
            <a:r>
              <a:rPr lang="en-US" dirty="0" err="1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ggvega</a:t>
            </a: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</a:t>
            </a: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A88A3DB-E4ED-6B49-96F1-AEC8E76B9230}"/>
              </a:ext>
            </a:extLst>
          </p:cNvPr>
          <p:cNvGrpSpPr/>
          <p:nvPr/>
        </p:nvGrpSpPr>
        <p:grpSpPr>
          <a:xfrm>
            <a:off x="5735624" y="44833"/>
            <a:ext cx="6442066" cy="1301104"/>
            <a:chOff x="73246" y="2134572"/>
            <a:chExt cx="11804622" cy="25338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0E9811-1762-4248-B0DD-8FFDC6EA5D33}"/>
                </a:ext>
              </a:extLst>
            </p:cNvPr>
            <p:cNvSpPr txBox="1"/>
            <p:nvPr/>
          </p:nvSpPr>
          <p:spPr>
            <a:xfrm>
              <a:off x="9129363" y="2873848"/>
              <a:ext cx="1466344" cy="16183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dirty="0"/>
                <a:t>📊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15F9B8A-FEA8-0B40-B217-E3CD8A33A0FD}"/>
                </a:ext>
              </a:extLst>
            </p:cNvPr>
            <p:cNvSpPr txBox="1"/>
            <p:nvPr/>
          </p:nvSpPr>
          <p:spPr>
            <a:xfrm>
              <a:off x="10411524" y="2873848"/>
              <a:ext cx="1466344" cy="16183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dirty="0"/>
                <a:t>👀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0E17C05-06B2-8B4F-80C6-82900E3AA606}"/>
                </a:ext>
              </a:extLst>
            </p:cNvPr>
            <p:cNvSpPr txBox="1"/>
            <p:nvPr/>
          </p:nvSpPr>
          <p:spPr>
            <a:xfrm>
              <a:off x="73246" y="2799711"/>
              <a:ext cx="1466344" cy="16183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dirty="0"/>
                <a:t>💡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E30206A3-2290-354D-AF7F-F0A0CA99E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70398" y="2953658"/>
              <a:ext cx="1026297" cy="1026297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5ABFD076-7ABD-6A4A-958C-24A2FD6184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03067" y="2337059"/>
              <a:ext cx="1026296" cy="1026296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B85F07D-D6FA-6A46-9484-09709836C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05235" y="3603819"/>
              <a:ext cx="1024128" cy="1024128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90CA0DA-F5EA-7A40-BBAD-9EBBFA0488E1}"/>
                </a:ext>
              </a:extLst>
            </p:cNvPr>
            <p:cNvSpPr txBox="1"/>
            <p:nvPr/>
          </p:nvSpPr>
          <p:spPr>
            <a:xfrm>
              <a:off x="9464241" y="2134572"/>
              <a:ext cx="1924460" cy="65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1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Vega-Lite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426C048-51C6-9748-BFD4-CBC037D0F957}"/>
                </a:ext>
              </a:extLst>
            </p:cNvPr>
            <p:cNvSpPr txBox="1"/>
            <p:nvPr/>
          </p:nvSpPr>
          <p:spPr>
            <a:xfrm>
              <a:off x="5727321" y="2647916"/>
              <a:ext cx="1560340" cy="65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2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Render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BA12A35-54F2-1F42-BEC4-6488E822DDF9}"/>
                </a:ext>
              </a:extLst>
            </p:cNvPr>
            <p:cNvSpPr txBox="1"/>
            <p:nvPr/>
          </p:nvSpPr>
          <p:spPr>
            <a:xfrm>
              <a:off x="1479794" y="2644350"/>
              <a:ext cx="1971575" cy="65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accent3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Compose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5ED15CA-A4DA-604B-858C-27D36156E301}"/>
                </a:ext>
              </a:extLst>
            </p:cNvPr>
            <p:cNvSpPr txBox="1"/>
            <p:nvPr/>
          </p:nvSpPr>
          <p:spPr>
            <a:xfrm>
              <a:off x="3365120" y="4009132"/>
              <a:ext cx="2514993" cy="65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Specification</a:t>
              </a:r>
            </a:p>
          </p:txBody>
        </p:sp>
        <p:sp>
          <p:nvSpPr>
            <p:cNvPr id="28" name="Right Arrow 27">
              <a:extLst>
                <a:ext uri="{FF2B5EF4-FFF2-40B4-BE49-F238E27FC236}">
                  <a16:creationId xmlns:a16="http://schemas.microsoft.com/office/drawing/2014/main" id="{AE62EA54-E4F1-EF42-B2F7-F1270F160EEE}"/>
                </a:ext>
              </a:extLst>
            </p:cNvPr>
            <p:cNvSpPr/>
            <p:nvPr/>
          </p:nvSpPr>
          <p:spPr>
            <a:xfrm>
              <a:off x="5285189" y="3219533"/>
              <a:ext cx="2743200" cy="490989"/>
            </a:xfrm>
            <a:prstGeom prst="rightArrow">
              <a:avLst>
                <a:gd name="adj1" fmla="val 34874"/>
                <a:gd name="adj2" fmla="val 74580"/>
              </a:avLst>
            </a:prstGeom>
            <a:solidFill>
              <a:schemeClr val="accent2">
                <a:alpha val="5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ight Arrow 28">
              <a:extLst>
                <a:ext uri="{FF2B5EF4-FFF2-40B4-BE49-F238E27FC236}">
                  <a16:creationId xmlns:a16="http://schemas.microsoft.com/office/drawing/2014/main" id="{1DC07096-3BD6-1C48-B6AB-7042F9703B21}"/>
                </a:ext>
              </a:extLst>
            </p:cNvPr>
            <p:cNvSpPr/>
            <p:nvPr/>
          </p:nvSpPr>
          <p:spPr>
            <a:xfrm>
              <a:off x="1355360" y="3220164"/>
              <a:ext cx="2743200" cy="490989"/>
            </a:xfrm>
            <a:prstGeom prst="rightArrow">
              <a:avLst>
                <a:gd name="adj1" fmla="val 34874"/>
                <a:gd name="adj2" fmla="val 74580"/>
              </a:avLst>
            </a:prstGeom>
            <a:solidFill>
              <a:schemeClr val="accent3">
                <a:alpha val="5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94861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A2A70DB-42A2-5141-9074-B9090FBC5C5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1750397" y="3783172"/>
            <a:ext cx="1126623" cy="9176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0EFF16-EFD8-5C44-9F6C-ED8D08EC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8666E-3B54-4B4D-87C8-9E462B485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1443" y="1991126"/>
            <a:ext cx="2598515" cy="450174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Ian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Lyttle</a:t>
            </a:r>
            <a:endParaRPr lang="en-US" dirty="0">
              <a:solidFill>
                <a:schemeClr val="accent2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dirty="0" err="1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ijlyttle</a:t>
            </a:r>
            <a:endParaRPr lang="en-US" dirty="0">
              <a:solidFill>
                <a:schemeClr val="accent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endParaRPr lang="en-US" dirty="0">
              <a:solidFill>
                <a:srgbClr val="EEAF34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Alicia </a:t>
            </a:r>
            <a:r>
              <a:rPr lang="en-US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Schep</a:t>
            </a:r>
            <a:endParaRPr lang="en-US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AliciaSchep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ACB458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Stuart Lee</a:t>
            </a:r>
            <a:r>
              <a:rPr lang="en-US" dirty="0">
                <a:solidFill>
                  <a:srgbClr val="ACB458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</a:p>
          <a:p>
            <a:pPr marL="0" indent="0">
              <a:buNone/>
            </a:pPr>
            <a:r>
              <a:rPr lang="en-US" dirty="0">
                <a:solidFill>
                  <a:srgbClr val="ACB458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@_</a:t>
            </a:r>
            <a:r>
              <a:rPr lang="en-US" dirty="0" err="1">
                <a:solidFill>
                  <a:srgbClr val="ACB458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StuartLee</a:t>
            </a:r>
            <a:endParaRPr lang="en-US" dirty="0">
              <a:solidFill>
                <a:srgbClr val="ACB458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44C317-F15F-C94F-9437-12C10AE736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570" y="1991126"/>
            <a:ext cx="914400" cy="917654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33EFCA-B13C-B04A-9CE6-4CEC346642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22" b="-22"/>
          <a:stretch/>
        </p:blipFill>
        <p:spPr>
          <a:xfrm>
            <a:off x="945570" y="3594837"/>
            <a:ext cx="914400" cy="914400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D79670-850C-4240-9716-D1E7E9696A0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9940" t="19279" r="30060" b="40721"/>
          <a:stretch/>
        </p:blipFill>
        <p:spPr>
          <a:xfrm>
            <a:off x="974473" y="5112450"/>
            <a:ext cx="914400" cy="914400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6BFD55-0DE8-9B42-94E8-7A42F820C5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72280" y="1991126"/>
            <a:ext cx="914400" cy="914400"/>
          </a:xfrm>
          <a:prstGeom prst="ellipse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817EE03-9A27-5F48-983F-52C76C8031AD}"/>
              </a:ext>
            </a:extLst>
          </p:cNvPr>
          <p:cNvSpPr txBox="1">
            <a:spLocks/>
          </p:cNvSpPr>
          <p:nvPr/>
        </p:nvSpPr>
        <p:spPr>
          <a:xfrm>
            <a:off x="5960250" y="1991126"/>
            <a:ext cx="5449330" cy="39280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Haley </a:t>
            </a:r>
            <a:r>
              <a:rPr lang="en-US" dirty="0" err="1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Jeppson</a:t>
            </a:r>
            <a:r>
              <a:rPr lang="en-US" dirty="0">
                <a:solidFill>
                  <a:srgbClr val="E36946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E36946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dirty="0" err="1">
                <a:solidFill>
                  <a:srgbClr val="E36946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heyhayhay</a:t>
            </a:r>
            <a:r>
              <a:rPr lang="en-US" dirty="0">
                <a:solidFill>
                  <a:srgbClr val="E36946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__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E36946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Wenyu</a:t>
            </a:r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Yang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@iuysa1</a:t>
            </a:r>
          </a:p>
          <a:p>
            <a:pPr marL="0" indent="0">
              <a:buNone/>
            </a:pPr>
            <a:endParaRPr lang="en-US" dirty="0">
              <a:solidFill>
                <a:schemeClr val="accent5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Heike Hofmann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heike_hh</a:t>
            </a:r>
            <a:r>
              <a:rPr lang="en-US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5A34450-5103-9C44-B65D-A4034C086B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72280" y="3594837"/>
            <a:ext cx="914400" cy="914400"/>
          </a:xfrm>
          <a:prstGeom prst="ellipse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5F12C90-0D24-F946-8D46-6DFCB73CFF7A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4972280" y="5112450"/>
            <a:ext cx="914400" cy="914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46780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A2A70DB-42A2-5141-9074-B9090FBC5C5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>
            <a:off x="7823354" y="2184643"/>
            <a:ext cx="1126623" cy="91765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8666E-3B54-4B4D-87C8-9E462B485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9370" y="1569026"/>
            <a:ext cx="9413788" cy="47404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Ian </a:t>
            </a:r>
            <a:r>
              <a:rPr lang="en-US" sz="2400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Lyttle</a:t>
            </a:r>
            <a:r>
              <a:rPr lang="en-US" sz="2400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Schneider Electric</a:t>
            </a:r>
            <a:r>
              <a:rPr lang="en-US" sz="2400" dirty="0">
                <a:solidFill>
                  <a:schemeClr val="accent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sz="2400" dirty="0" err="1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ijlyttle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90BEC6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Alicia </a:t>
            </a:r>
            <a:r>
              <a:rPr lang="en-US" sz="2400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Schep</a:t>
            </a: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</a:t>
            </a:r>
            <a:r>
              <a:rPr lang="en-US" sz="2400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Livongo</a:t>
            </a:r>
            <a:r>
              <a:rPr lang="en-US" sz="24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	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AliciaSchep</a:t>
            </a:r>
            <a:endParaRPr lang="en-US" sz="2400" dirty="0">
              <a:solidFill>
                <a:schemeClr val="accent1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ACB458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Stuart Lee, Monash University</a:t>
            </a:r>
            <a:r>
              <a:rPr lang="en-US" sz="2400" dirty="0">
                <a:solidFill>
                  <a:srgbClr val="ACB458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</a:t>
            </a:r>
            <a:r>
              <a:rPr lang="en-US" sz="2400" dirty="0">
                <a:solidFill>
                  <a:srgbClr val="ACB458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@_</a:t>
            </a:r>
            <a:r>
              <a:rPr lang="en-US" sz="2400" dirty="0" err="1">
                <a:solidFill>
                  <a:srgbClr val="ACB458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StuartLee</a:t>
            </a:r>
            <a:endParaRPr lang="en-US" sz="2400" dirty="0">
              <a:solidFill>
                <a:srgbClr val="ACB458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Haley </a:t>
            </a:r>
            <a:r>
              <a:rPr lang="en-US" sz="2400" dirty="0" err="1">
                <a:solidFill>
                  <a:schemeClr val="accent4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Jeppson</a:t>
            </a:r>
            <a:r>
              <a:rPr lang="en-US" sz="2400" dirty="0">
                <a:solidFill>
                  <a:schemeClr val="accent4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Iowa State University</a:t>
            </a:r>
            <a:r>
              <a:rPr lang="en-US" sz="2400" dirty="0">
                <a:solidFill>
                  <a:schemeClr val="accent4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</a:t>
            </a: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heyhayhay</a:t>
            </a: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__</a:t>
            </a:r>
          </a:p>
          <a:p>
            <a:pPr marL="0" indent="0">
              <a:buNone/>
            </a:pPr>
            <a:endParaRPr lang="en-US" sz="2400" dirty="0">
              <a:solidFill>
                <a:srgbClr val="E36946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Wenyu</a:t>
            </a:r>
            <a:r>
              <a:rPr lang="en-US" sz="2400" dirty="0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Yang, George Washington University </a:t>
            </a:r>
            <a:r>
              <a:rPr lang="en-US" sz="2400" dirty="0">
                <a:solidFill>
                  <a:schemeClr val="accent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@iuysa1</a:t>
            </a:r>
          </a:p>
          <a:p>
            <a:pPr marL="0" indent="0">
              <a:buNone/>
            </a:pPr>
            <a:endParaRPr lang="en-US" sz="2400" dirty="0">
              <a:solidFill>
                <a:schemeClr val="accent5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Heike Hofmann, Iowa State University 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</a:t>
            </a:r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heike_hh</a:t>
            </a:r>
            <a:endParaRPr lang="en-US" sz="2400" dirty="0"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0EFF16-EFD8-5C44-9F6C-ED8D08EC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44C317-F15F-C94F-9437-12C10AE73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56034"/>
            <a:ext cx="822960" cy="825889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33EFCA-B13C-B04A-9CE6-4CEC346642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22" b="-22"/>
          <a:stretch/>
        </p:blipFill>
        <p:spPr>
          <a:xfrm>
            <a:off x="838200" y="2269022"/>
            <a:ext cx="822960" cy="822960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D79670-850C-4240-9716-D1E7E9696A0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940" t="19279" r="30060" b="40721"/>
          <a:stretch/>
        </p:blipFill>
        <p:spPr>
          <a:xfrm>
            <a:off x="838200" y="3179679"/>
            <a:ext cx="822960" cy="822960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6BFD55-0DE8-9B42-94E8-7A42F820C5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00" y="4094300"/>
            <a:ext cx="822960" cy="822960"/>
          </a:xfrm>
          <a:prstGeom prst="ellipse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4103D6-E6DB-5F45-ADFB-2034224D2C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5013354"/>
            <a:ext cx="822960" cy="822960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E2B85F-EDE6-4944-9230-03FE64739F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8200" y="5927754"/>
            <a:ext cx="822960" cy="82296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8694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EFF16-EFD8-5C44-9F6C-ED8D08EC0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3497"/>
            <a:ext cx="5257800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8666E-3B54-4B4D-87C8-9E462B485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170" y="1893837"/>
            <a:ext cx="10838730" cy="47404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Composing and Rendering Interactive Vega(-Lite) Charts</a:t>
            </a:r>
          </a:p>
          <a:p>
            <a:pPr marL="0" indent="0">
              <a:buNone/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organization</a:t>
            </a:r>
            <a:r>
              <a:rPr lang="en-US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https://github.com/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</a:t>
            </a:r>
            <a:endParaRPr lang="en-US" sz="2400" dirty="0">
              <a:solidFill>
                <a:schemeClr val="accent1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		    </a:t>
            </a:r>
            <a:r>
              <a:rPr lang="en-US" sz="24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📌 </a:t>
            </a: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packages with </a:t>
            </a:r>
            <a:r>
              <a:rPr lang="en-US" sz="2400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pkgdown</a:t>
            </a: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sites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		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vegawidget.rbind.io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		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 (JS)</a:t>
            </a:r>
            <a:r>
              <a:rPr lang="en-US" dirty="0">
                <a:solidFill>
                  <a:schemeClr val="accent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vega.github.io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/</a:t>
            </a:r>
            <a:r>
              <a:rPr lang="en-US" sz="2400" dirty="0" err="1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-lite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Altair (Python)</a:t>
            </a:r>
            <a:r>
              <a:rPr lang="en-US" dirty="0">
                <a:solidFill>
                  <a:schemeClr val="accent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</a:t>
            </a:r>
            <a:r>
              <a:rPr lang="en-US" sz="2400" dirty="0">
                <a:solidFill>
                  <a:schemeClr val="accent3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solidFill>
                  <a:schemeClr val="accent3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altair-viz.github.io</a:t>
            </a:r>
            <a:endParaRPr lang="en-US" sz="2400" dirty="0">
              <a:solidFill>
                <a:schemeClr val="accent3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44C317-F15F-C94F-9437-12C10AE73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569079"/>
            <a:ext cx="914400" cy="917654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33EFCA-B13C-B04A-9CE6-4CEC346642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2" b="-22"/>
          <a:stretch/>
        </p:blipFill>
        <p:spPr>
          <a:xfrm>
            <a:off x="2834640" y="569078"/>
            <a:ext cx="914400" cy="914400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D79670-850C-4240-9716-D1E7E9696A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940" t="19279" r="30060" b="40721"/>
          <a:stretch/>
        </p:blipFill>
        <p:spPr>
          <a:xfrm>
            <a:off x="4846320" y="569078"/>
            <a:ext cx="914400" cy="914400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6BFD55-0DE8-9B42-94E8-7A42F820C5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800" y="569078"/>
            <a:ext cx="914400" cy="914400"/>
          </a:xfrm>
          <a:prstGeom prst="ellipse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4103D6-E6DB-5F45-ADFB-2034224D2C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40480" y="569078"/>
            <a:ext cx="914400" cy="914400"/>
          </a:xfrm>
          <a:prstGeom prst="ellipse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3C90880-A527-024B-9B1D-EB9CBB858DC1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5852160" y="569078"/>
            <a:ext cx="914400" cy="914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03377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EFF16-EFD8-5C44-9F6C-ED8D08EC0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3497"/>
            <a:ext cx="5257800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8666E-3B54-4B4D-87C8-9E462B485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171" y="1893837"/>
            <a:ext cx="7831006" cy="47404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What is </a:t>
            </a:r>
            <a:r>
              <a:rPr lang="en-US" b="1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?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>
              <a:buFontTx/>
              <a:buChar char="-"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CRAN package to render Vega-Lite specs</a:t>
            </a:r>
          </a:p>
          <a:p>
            <a:pPr>
              <a:buFontTx/>
              <a:buChar char="-"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>
              <a:buFontTx/>
              <a:buChar char="-"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GitHub organization with packages to help build and work with Vega-Lite specs in 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44C317-F15F-C94F-9437-12C10AE73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569079"/>
            <a:ext cx="914400" cy="917654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33EFCA-B13C-B04A-9CE6-4CEC346642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2" b="-22"/>
          <a:stretch/>
        </p:blipFill>
        <p:spPr>
          <a:xfrm>
            <a:off x="1828800" y="572333"/>
            <a:ext cx="914400" cy="914400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D79670-850C-4240-9716-D1E7E9696A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940" t="19279" r="30060" b="40721"/>
          <a:stretch/>
        </p:blipFill>
        <p:spPr>
          <a:xfrm>
            <a:off x="2834640" y="569079"/>
            <a:ext cx="914400" cy="914400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6BFD55-0DE8-9B42-94E8-7A42F820C5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0480" y="569079"/>
            <a:ext cx="914400" cy="914400"/>
          </a:xfrm>
          <a:prstGeom prst="ellipse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4103D6-E6DB-5F45-ADFB-2034224D2C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6320" y="569079"/>
            <a:ext cx="914400" cy="914400"/>
          </a:xfrm>
          <a:prstGeom prst="ellipse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FDAD01-66D7-8C49-B49A-1D676696189C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5852160" y="569078"/>
            <a:ext cx="914400" cy="914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37403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1680" y="365125"/>
            <a:ext cx="9200147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FD4DB67-4E73-0E43-9995-521634654071}"/>
              </a:ext>
            </a:extLst>
          </p:cNvPr>
          <p:cNvSpPr txBox="1">
            <a:spLocks/>
          </p:cNvSpPr>
          <p:nvPr/>
        </p:nvSpPr>
        <p:spPr>
          <a:xfrm>
            <a:off x="934171" y="1893837"/>
            <a:ext cx="10134882" cy="474044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Interactive grammar-of-graphics, rendered in the browser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Built on Vega: Vega-Lite is more concise, but less expressive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Developed by Interactive Data Lab, U Washington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Foundation for </a:t>
            </a:r>
            <a:r>
              <a:rPr lang="en-US" b="1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vegalite</a:t>
            </a: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R package by Bob </a:t>
            </a:r>
            <a:r>
              <a:rPr lang="en-US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Rudis</a:t>
            </a: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et al.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91A4BB-187F-5C41-8F0F-234383958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621392"/>
            <a:ext cx="1081171" cy="78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355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3" descr="UseR Linked Brushing 2.mp4">
            <a:hlinkClick r:id="" action="ppaction://media"/>
            <a:extLst>
              <a:ext uri="{FF2B5EF4-FFF2-40B4-BE49-F238E27FC236}">
                <a16:creationId xmlns:a16="http://schemas.microsoft.com/office/drawing/2014/main" id="{5CEAB13D-70B9-EE4D-AA41-D7B1F14137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8482" y="1027906"/>
            <a:ext cx="10720558" cy="6030314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6E8B9011-9BDE-2B4D-A7FE-A439CF500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Vega-Lite: </a:t>
            </a: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linked brushing</a:t>
            </a:r>
            <a:r>
              <a:rPr lang="en-US" dirty="0">
                <a:solidFill>
                  <a:schemeClr val="accent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51C2E53-C91E-BD47-B944-E0EC3EE181C9}"/>
              </a:ext>
            </a:extLst>
          </p:cNvPr>
          <p:cNvSpPr txBox="1"/>
          <p:nvPr/>
        </p:nvSpPr>
        <p:spPr>
          <a:xfrm>
            <a:off x="11510682" y="0"/>
            <a:ext cx="681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</a:t>
            </a:r>
            <a:r>
              <a:rPr lang="en-US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07389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descr="UseR Overview Detail.mp4">
            <a:hlinkClick r:id="" action="ppaction://media"/>
            <a:extLst>
              <a:ext uri="{FF2B5EF4-FFF2-40B4-BE49-F238E27FC236}">
                <a16:creationId xmlns:a16="http://schemas.microsoft.com/office/drawing/2014/main" id="{8B863F0F-EA70-1148-A4D0-ECF3C1F803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3960" y="1371600"/>
            <a:ext cx="9753600" cy="54864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9112339-D30F-8240-B2B8-6063899E6BF5}"/>
              </a:ext>
            </a:extLst>
          </p:cNvPr>
          <p:cNvSpPr txBox="1">
            <a:spLocks/>
          </p:cNvSpPr>
          <p:nvPr/>
        </p:nvSpPr>
        <p:spPr>
          <a:xfrm>
            <a:off x="822960" y="365125"/>
            <a:ext cx="10515600" cy="1325563"/>
          </a:xfrm>
          <a:prstGeom prst="rect">
            <a:avLst/>
          </a:prstGeom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Vega-Lite: </a:t>
            </a: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overview and detail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3404F8-360F-AA4D-B2BF-9A89D0F037B6}"/>
              </a:ext>
            </a:extLst>
          </p:cNvPr>
          <p:cNvSpPr txBox="1"/>
          <p:nvPr/>
        </p:nvSpPr>
        <p:spPr>
          <a:xfrm>
            <a:off x="11510682" y="0"/>
            <a:ext cx="681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</a:t>
            </a:r>
            <a:r>
              <a:rPr lang="en-US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45341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6DD213D-1A01-CC4D-90CE-7B4521475F34}"/>
              </a:ext>
            </a:extLst>
          </p:cNvPr>
          <p:cNvSpPr txBox="1">
            <a:spLocks/>
          </p:cNvSpPr>
          <p:nvPr/>
        </p:nvSpPr>
        <p:spPr>
          <a:xfrm>
            <a:off x="914400" y="3840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Grammar-of-Graphics as Food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E0D2E-CC5C-E749-8978-DDBDEE569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773" y="381577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Grammar-of-Graphics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59C6005-74C7-C04B-879D-75D9A7F7DE91}"/>
              </a:ext>
            </a:extLst>
          </p:cNvPr>
          <p:cNvGrpSpPr/>
          <p:nvPr/>
        </p:nvGrpSpPr>
        <p:grpSpPr>
          <a:xfrm>
            <a:off x="1746504" y="3200400"/>
            <a:ext cx="3088545" cy="1589175"/>
            <a:chOff x="1609633" y="3111060"/>
            <a:chExt cx="3088545" cy="158917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0015007-35C8-8D4B-A045-51BAC9F59F45}"/>
                </a:ext>
              </a:extLst>
            </p:cNvPr>
            <p:cNvSpPr txBox="1"/>
            <p:nvPr/>
          </p:nvSpPr>
          <p:spPr>
            <a:xfrm>
              <a:off x="1814817" y="3111061"/>
              <a:ext cx="137569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>
                  <a:solidFill>
                    <a:srgbClr val="90BEC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salt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05A30DE-96C5-0048-801B-84F669BD4FB1}"/>
                </a:ext>
              </a:extLst>
            </p:cNvPr>
            <p:cNvSpPr txBox="1"/>
            <p:nvPr/>
          </p:nvSpPr>
          <p:spPr>
            <a:xfrm>
              <a:off x="3064397" y="3111060"/>
              <a:ext cx="1056700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solidFill>
                    <a:srgbClr val="EEAF34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fat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2B83F16-B41C-4A4B-9486-94C9215659C2}"/>
                </a:ext>
              </a:extLst>
            </p:cNvPr>
            <p:cNvSpPr txBox="1"/>
            <p:nvPr/>
          </p:nvSpPr>
          <p:spPr>
            <a:xfrm>
              <a:off x="1609633" y="3776903"/>
              <a:ext cx="158088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>
                  <a:solidFill>
                    <a:srgbClr val="ACB458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acid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F75BFB4-F879-8C4A-A803-3201653B8253}"/>
                </a:ext>
              </a:extLst>
            </p:cNvPr>
            <p:cNvSpPr txBox="1"/>
            <p:nvPr/>
          </p:nvSpPr>
          <p:spPr>
            <a:xfrm>
              <a:off x="3064397" y="3776905"/>
              <a:ext cx="163378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solidFill>
                    <a:srgbClr val="E3694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heat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6493E8D7-B796-6441-9E34-7165FA37E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0" y="2596813"/>
            <a:ext cx="4572000" cy="3238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14847A5-44A9-B143-BF74-430885F013BC}"/>
              </a:ext>
            </a:extLst>
          </p:cNvPr>
          <p:cNvSpPr txBox="1"/>
          <p:nvPr/>
        </p:nvSpPr>
        <p:spPr>
          <a:xfrm>
            <a:off x="7001929" y="6087979"/>
            <a:ext cx="3064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art by Wendy </a:t>
            </a:r>
            <a:r>
              <a:rPr lang="en-US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MacNaughton</a:t>
            </a: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67F754-BDF7-EB47-9DA4-B9F7CFC1B161}"/>
              </a:ext>
            </a:extLst>
          </p:cNvPr>
          <p:cNvSpPr txBox="1"/>
          <p:nvPr/>
        </p:nvSpPr>
        <p:spPr>
          <a:xfrm>
            <a:off x="2290966" y="6087979"/>
            <a:ext cx="1901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by </a:t>
            </a:r>
            <a:r>
              <a:rPr lang="en-US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Samin</a:t>
            </a: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Nosrat</a:t>
            </a: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02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E0D2E-CC5C-E749-8978-DDBDEE569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81577"/>
            <a:ext cx="2950364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ggplot2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9B8F7C0-4400-0D45-AAC4-2E12C93F3089}"/>
              </a:ext>
            </a:extLst>
          </p:cNvPr>
          <p:cNvGrpSpPr/>
          <p:nvPr/>
        </p:nvGrpSpPr>
        <p:grpSpPr>
          <a:xfrm>
            <a:off x="1682496" y="3200400"/>
            <a:ext cx="3575859" cy="1589175"/>
            <a:chOff x="1543909" y="3111060"/>
            <a:chExt cx="3575859" cy="158917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B012272-9413-BC44-B4C4-F7EB2A31747B}"/>
                </a:ext>
              </a:extLst>
            </p:cNvPr>
            <p:cNvSpPr txBox="1"/>
            <p:nvPr/>
          </p:nvSpPr>
          <p:spPr>
            <a:xfrm>
              <a:off x="1543909" y="3111061"/>
              <a:ext cx="164660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>
                  <a:solidFill>
                    <a:srgbClr val="90BEC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114A610-BF5F-594C-AB86-CECC01508B14}"/>
                </a:ext>
              </a:extLst>
            </p:cNvPr>
            <p:cNvSpPr txBox="1"/>
            <p:nvPr/>
          </p:nvSpPr>
          <p:spPr>
            <a:xfrm>
              <a:off x="3064397" y="3111060"/>
              <a:ext cx="1441420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solidFill>
                    <a:srgbClr val="EEAF34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stat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58930B4-80DA-9A44-9082-51C957715E45}"/>
                </a:ext>
              </a:extLst>
            </p:cNvPr>
            <p:cNvSpPr txBox="1"/>
            <p:nvPr/>
          </p:nvSpPr>
          <p:spPr>
            <a:xfrm>
              <a:off x="1838862" y="3776903"/>
              <a:ext cx="135165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 err="1">
                  <a:solidFill>
                    <a:srgbClr val="ACB458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aes</a:t>
              </a:r>
              <a:endParaRPr lang="en-US" sz="5400" b="1" dirty="0">
                <a:solidFill>
                  <a:srgbClr val="ACB458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E380F76-5A24-DD4B-A335-42A5935E4BF5}"/>
                </a:ext>
              </a:extLst>
            </p:cNvPr>
            <p:cNvSpPr txBox="1"/>
            <p:nvPr/>
          </p:nvSpPr>
          <p:spPr>
            <a:xfrm>
              <a:off x="3064397" y="3776905"/>
              <a:ext cx="205537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 err="1">
                  <a:solidFill>
                    <a:srgbClr val="E3694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geom</a:t>
              </a:r>
              <a:endParaRPr lang="en-US" sz="5400" b="1" dirty="0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494D9F6B-BC67-B540-B358-EA60E09BB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3647" y="1917127"/>
            <a:ext cx="5258353" cy="4206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411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rgbClr val="7F7F7F"/>
      </a:dk1>
      <a:lt1>
        <a:srgbClr val="FFFFFF"/>
      </a:lt1>
      <a:dk2>
        <a:srgbClr val="44546A"/>
      </a:dk2>
      <a:lt2>
        <a:srgbClr val="F9F9F9"/>
      </a:lt2>
      <a:accent1>
        <a:srgbClr val="90BEC6"/>
      </a:accent1>
      <a:accent2>
        <a:srgbClr val="EEAF34"/>
      </a:accent2>
      <a:accent3>
        <a:srgbClr val="ACB358"/>
      </a:accent3>
      <a:accent4>
        <a:srgbClr val="E36946"/>
      </a:accent4>
      <a:accent5>
        <a:srgbClr val="9682C9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26660</TotalTime>
  <Words>1025</Words>
  <Application>Microsoft Macintosh PowerPoint</Application>
  <PresentationFormat>Widescreen</PresentationFormat>
  <Paragraphs>315</Paragraphs>
  <Slides>30</Slides>
  <Notes>6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Helvetica Neue</vt:lpstr>
      <vt:lpstr>Calibri Light</vt:lpstr>
      <vt:lpstr>Calibri</vt:lpstr>
      <vt:lpstr>Arial</vt:lpstr>
      <vt:lpstr>Consolas</vt:lpstr>
      <vt:lpstr>Office Theme</vt:lpstr>
      <vt:lpstr>vegawidget</vt:lpstr>
      <vt:lpstr>vegawidget</vt:lpstr>
      <vt:lpstr>vegawidget</vt:lpstr>
      <vt:lpstr>vegawidget</vt:lpstr>
      <vt:lpstr>Vega-Lite</vt:lpstr>
      <vt:lpstr>Vega-Lite: linked brushing    </vt:lpstr>
      <vt:lpstr>PowerPoint Presentation</vt:lpstr>
      <vt:lpstr>Grammar-of-Graphics</vt:lpstr>
      <vt:lpstr>ggplot2</vt:lpstr>
      <vt:lpstr>Vega-Lite</vt:lpstr>
      <vt:lpstr>Vega-Lite</vt:lpstr>
      <vt:lpstr>PowerPoint Presentation</vt:lpstr>
      <vt:lpstr>vegawidget</vt:lpstr>
      <vt:lpstr>vegawidget</vt:lpstr>
      <vt:lpstr>vegawidget</vt:lpstr>
      <vt:lpstr>vegawidget</vt:lpstr>
      <vt:lpstr>altair</vt:lpstr>
      <vt:lpstr>altair</vt:lpstr>
      <vt:lpstr>vlbuildr</vt:lpstr>
      <vt:lpstr>vlbuildr</vt:lpstr>
      <vt:lpstr>ggvega</vt:lpstr>
      <vt:lpstr>ggvega</vt:lpstr>
      <vt:lpstr>Mix-and-Match</vt:lpstr>
      <vt:lpstr>Mix-and-Match</vt:lpstr>
      <vt:lpstr>Add interactivity</vt:lpstr>
      <vt:lpstr>Add interactivity</vt:lpstr>
      <vt:lpstr>PowerPoint Presentation</vt:lpstr>
      <vt:lpstr>Summary</vt:lpstr>
      <vt:lpstr>vegawidget</vt:lpstr>
      <vt:lpstr>vegawidget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vegawidget</dc:title>
  <dc:creator>Ian Lyttle</dc:creator>
  <cp:lastModifiedBy>Ian Lyttle</cp:lastModifiedBy>
  <cp:revision>178</cp:revision>
  <cp:lastPrinted>2019-07-10T07:56:41Z</cp:lastPrinted>
  <dcterms:created xsi:type="dcterms:W3CDTF">2019-06-06T01:47:24Z</dcterms:created>
  <dcterms:modified xsi:type="dcterms:W3CDTF">2019-07-10T14:14:17Z</dcterms:modified>
</cp:coreProperties>
</file>

<file path=docProps/thumbnail.jpeg>
</file>